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8" r:id="rId4"/>
    <p:sldId id="259" r:id="rId5"/>
    <p:sldId id="262" r:id="rId6"/>
    <p:sldId id="267" r:id="rId7"/>
    <p:sldId id="264" r:id="rId8"/>
    <p:sldId id="263" r:id="rId9"/>
    <p:sldId id="272" r:id="rId10"/>
    <p:sldId id="295" r:id="rId11"/>
    <p:sldId id="296" r:id="rId12"/>
    <p:sldId id="297" r:id="rId13"/>
    <p:sldId id="29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/>
    <p:restoredTop sz="90465"/>
  </p:normalViewPr>
  <p:slideViewPr>
    <p:cSldViewPr snapToGrid="0" snapToObjects="1">
      <p:cViewPr varScale="1">
        <p:scale>
          <a:sx n="136" d="100"/>
          <a:sy n="136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0703-280B-764D-8E11-0DEFB9104651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EEB2-B107-C84E-A7C3-B260FAFE00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76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58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>
                <a:effectLst/>
                <a:latin typeface="HaranoAjiMincho-Regular-Identity-H"/>
              </a:rPr>
              <a:t>偏波の状態は，ストークスベクトル </a:t>
            </a:r>
            <a:r>
              <a:rPr lang="en-US" altLang="ja-JP" sz="1800" dirty="0">
                <a:effectLst/>
                <a:latin typeface="CMMIB10"/>
              </a:rPr>
              <a:t>g </a:t>
            </a:r>
            <a:r>
              <a:rPr lang="ja-JP" altLang="en-US" sz="1800">
                <a:effectLst/>
                <a:latin typeface="HaranoAjiMincho-Regular-Identity-H"/>
              </a:rPr>
              <a:t>により，表現できる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1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2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を 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0 </a:t>
            </a:r>
            <a:r>
              <a:rPr lang="ja-JP" altLang="en-US" sz="1800">
                <a:effectLst/>
                <a:latin typeface="HaranoAjiMincho-Regular-Identity-H"/>
              </a:rPr>
              <a:t>で割ると，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つのパラメータから得られる座標は，単位球上の点になる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この</a:t>
            </a:r>
            <a:r>
              <a:rPr lang="en-US" altLang="ja-JP" sz="1800" dirty="0">
                <a:effectLst/>
                <a:latin typeface="CMR10"/>
              </a:rPr>
              <a:t>3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つのパラメータからポアンカレベクトル </a:t>
            </a:r>
            <a:r>
              <a:rPr lang="en-US" altLang="ja-JP" sz="1800" dirty="0">
                <a:effectLst/>
                <a:latin typeface="CMMIB10"/>
              </a:rPr>
              <a:t>P</a:t>
            </a:r>
            <a:r>
              <a:rPr lang="ja-JP" altLang="en-US" sz="1800">
                <a:effectLst/>
                <a:latin typeface="CMMIB10"/>
              </a:rPr>
              <a:t>が</a:t>
            </a:r>
            <a:r>
              <a:rPr lang="ja-JP" altLang="en-US" sz="1800">
                <a:effectLst/>
                <a:latin typeface="HaranoAjiMincho-Regular-Identity-H"/>
              </a:rPr>
              <a:t>得られる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 </a:t>
            </a:r>
            <a:r>
              <a:rPr lang="en-US" altLang="ja-JP" sz="1800" dirty="0">
                <a:effectLst/>
                <a:latin typeface="CMMIB10"/>
              </a:rPr>
              <a:t>P </a:t>
            </a:r>
            <a:r>
              <a:rPr lang="ja-JP" altLang="en-US" sz="1800">
                <a:effectLst/>
                <a:latin typeface="HaranoAjiMincho-Regular-Identity-H"/>
              </a:rPr>
              <a:t>はポアンカレ球上で表現できる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これは偏波の状態を視覚化するのに便利な表現方法である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83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effectLst/>
                <a:latin typeface="HaranoAjiMincho-Regular-Identity-H"/>
              </a:rPr>
              <a:t> </a:t>
            </a:r>
            <a:r>
              <a:rPr lang="en-US" altLang="ja-JP" sz="1200" dirty="0">
                <a:effectLst/>
                <a:latin typeface="CMR10"/>
              </a:rPr>
              <a:t>3 </a:t>
            </a:r>
            <a:r>
              <a:rPr lang="ja-JP" altLang="en-US" sz="1200">
                <a:effectLst/>
                <a:latin typeface="HaranoAjiMincho-Regular-Identity-H"/>
              </a:rPr>
              <a:t>次元空間における回転は四元数の席により表現できる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7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リザバーコンピューティングは、</a:t>
            </a:r>
            <a:r>
              <a:rPr lang="ja-JP" altLang="en-US" sz="1800">
                <a:effectLst/>
                <a:latin typeface="HaranoAjiMincho-Regular-Identity-H"/>
              </a:rPr>
              <a:t>時系列情報処理に適した機械学習の枠組みの一つである。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入力端子信号にかかる重み </a:t>
            </a:r>
            <a:r>
              <a:rPr lang="en-US" altLang="ja-JP" sz="1800" dirty="0">
                <a:effectLst/>
                <a:latin typeface="CMBX10"/>
              </a:rPr>
              <a:t>W</a:t>
            </a:r>
            <a:r>
              <a:rPr lang="en-US" altLang="ja-JP" sz="1800" dirty="0">
                <a:effectLst/>
                <a:latin typeface="CMR7"/>
              </a:rPr>
              <a:t>in </a:t>
            </a:r>
            <a:r>
              <a:rPr lang="ja-JP" altLang="en-US" sz="1800">
                <a:effectLst/>
                <a:latin typeface="HaranoAjiMincho-Regular-Identity-H"/>
              </a:rPr>
              <a:t>とリザバー層の内部で相互にやりとりする信号 にかかる重み </a:t>
            </a:r>
            <a:r>
              <a:rPr lang="en-US" altLang="ja-JP" sz="1800" dirty="0" err="1">
                <a:effectLst/>
                <a:latin typeface="CMBX10"/>
              </a:rPr>
              <a:t>W</a:t>
            </a:r>
            <a:r>
              <a:rPr lang="en-US" altLang="ja-JP" sz="1800" dirty="0" err="1">
                <a:effectLst/>
                <a:latin typeface="CMR7"/>
              </a:rPr>
              <a:t>res</a:t>
            </a:r>
            <a:r>
              <a:rPr lang="en-US" altLang="ja-JP" sz="1800" dirty="0">
                <a:effectLst/>
                <a:latin typeface="CMR7"/>
              </a:rPr>
              <a:t> </a:t>
            </a:r>
            <a:r>
              <a:rPr lang="ja-JP" altLang="en-US" sz="1800">
                <a:effectLst/>
                <a:latin typeface="HaranoAjiMincho-Regular-Identity-H"/>
              </a:rPr>
              <a:t>は学習によって更新されないという特徴をもつ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 sz="2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/>
          </a:p>
          <a:p>
            <a:r>
              <a:rPr kumimoji="1" lang="en-US" altLang="ja-JP" dirty="0"/>
              <a:t>x(t)</a:t>
            </a:r>
            <a:r>
              <a:rPr kumimoji="1" lang="ja-JP" altLang="en-US"/>
              <a:t>を表す式に同時刻の入力</a:t>
            </a:r>
            <a:r>
              <a:rPr kumimoji="1" lang="en-US" altLang="ja-JP" dirty="0" err="1"/>
              <a:t>s_in</a:t>
            </a:r>
            <a:r>
              <a:rPr kumimoji="1" lang="en-US" altLang="ja-JP" dirty="0"/>
              <a:t>(t)</a:t>
            </a:r>
            <a:r>
              <a:rPr kumimoji="1" lang="ja-JP" altLang="en-US"/>
              <a:t>の他に</a:t>
            </a:r>
            <a:r>
              <a:rPr kumimoji="1" lang="en-US" altLang="ja-JP" dirty="0"/>
              <a:t>1</a:t>
            </a:r>
            <a:r>
              <a:rPr kumimoji="1" lang="ja-JP" altLang="en-US"/>
              <a:t>時刻前の</a:t>
            </a:r>
            <a:r>
              <a:rPr kumimoji="1" lang="en-US" altLang="ja-JP" dirty="0"/>
              <a:t>x(t-1)</a:t>
            </a:r>
            <a:r>
              <a:rPr kumimoji="1" lang="ja-JP" altLang="en-US"/>
              <a:t>の項があることにより過去の信号の影響が残る。これは記憶を持つことに相当し、時系列処理の可能性を生む。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8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今回のシステムは</a:t>
            </a:r>
            <a:r>
              <a:rPr kumimoji="1" lang="en-US" altLang="ja-JP" dirty="0"/>
              <a:t>2</a:t>
            </a:r>
            <a:r>
              <a:rPr kumimoji="1" lang="ja-JP" altLang="en-US"/>
              <a:t>つの送信アンテナ</a:t>
            </a:r>
            <a:r>
              <a:rPr kumimoji="1" lang="en-US" altLang="ja-JP" dirty="0"/>
              <a:t>Tx1</a:t>
            </a:r>
            <a:r>
              <a:rPr kumimoji="1" lang="ja-JP" altLang="en-US"/>
              <a:t>、</a:t>
            </a:r>
            <a:r>
              <a:rPr kumimoji="1" lang="en-US" altLang="ja-JP" dirty="0"/>
              <a:t>Tx2</a:t>
            </a:r>
            <a:r>
              <a:rPr kumimoji="1" lang="ja-JP" altLang="en-US"/>
              <a:t>と受信アンテナ</a:t>
            </a:r>
            <a:r>
              <a:rPr kumimoji="1" lang="en-US" altLang="ja-JP" dirty="0"/>
              <a:t>Rx1</a:t>
            </a:r>
            <a:r>
              <a:rPr kumimoji="1" lang="ja-JP" altLang="en-US"/>
              <a:t>、</a:t>
            </a:r>
            <a:r>
              <a:rPr kumimoji="1" lang="en-US" altLang="ja-JP" dirty="0"/>
              <a:t>Rx2</a:t>
            </a:r>
            <a:r>
              <a:rPr kumimoji="1" lang="ja-JP" altLang="en-US"/>
              <a:t>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46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36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F50AC-6F5C-EF54-511E-654977C46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57FCDC-8A4B-B256-942E-D2C62D725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ABD459-A28D-BD64-0458-FB2D89A9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217-034B-7246-BACE-E176C4C54C93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CF0FE7-76DD-AC2C-E6C6-53BF33BE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8B042-0DBC-CAD4-090A-7BA1B3C8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96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86B83-A755-1AB8-A4C1-3AE5EF41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476CFEC-8343-DE21-E761-8060224F7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0F91B0-F4EB-72D0-E9AA-43D4754D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3D80-88B2-614E-B5A2-62BC4A9226C4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5F883F-5380-DBE7-C5AC-F6B0182A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B2619-7A3D-7F51-E5F3-F6F5268D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8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386383-500E-D03D-EF49-319AC2241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5DB995-772F-BABA-AB56-19D1AD56C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E72E8E-F2AC-8B8A-D290-24B7404B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30AF-DAA4-2F4D-BB6A-D54CCD78B654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DFC472-A967-10FC-CC42-C2D8036A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7306B-C379-BE31-E680-CC349930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94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1BDFF-8106-5C0C-FED7-59AD4A56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C8E53-4C64-9116-3E12-1A59DB1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03081B-2728-F188-1893-C32B5AE5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4073-9A4C-0C43-AE2E-6276EF5F7FDD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0F975B-3636-7EAB-AD66-23756737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21E587-5C75-FF94-B3AE-FC2EF44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1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5225A5-C1DC-5E08-95BD-B0D49C6F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8BE6F1-4FA0-E37A-3EB9-D4F1B4F9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AFAD24-C52E-08F8-CEF8-DFEA1A82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C162-1807-D540-B519-8876BED3C77A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2CCAB0-1B75-5356-C872-A841D228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777CBA-B63C-7919-5219-FBEAE7FE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99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ADA64-64FD-5EB9-FFF3-C168B6E7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E70B2F-E1B0-1131-F4B7-ADDF83788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7381A7-F16F-E1F4-0C54-1F51FFBFD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B68DC7-7C72-7D5B-BCAD-0B065CF1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A16E-040A-6A4D-A2BB-080B546E4A91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9EF2D8-D8B9-56C7-27C2-53D5A60E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DE2B2C-EBEE-CEFB-4844-A17B7E63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93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9C287A-BCF9-8506-46C6-42E823BB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F249D1-93B2-C48D-80E0-32A59DC5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6487FA-51AB-A25A-3AB9-3868ABDA2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05A63E-554D-0A86-6F43-384DAF728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A3F76F-2648-49A8-A4F0-1476E8809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5C2FAB4-D1E8-8B39-D502-F001AA7E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757C-DB37-FD4D-A66C-0E00886FC93B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C2C21A4-F7C0-177B-C9FA-8DD9344B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C5DE19-EF10-F1D9-94A2-012D2D05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77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E7F72C-C886-999A-913C-B922244A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71E468-D4E2-2695-C057-7D57E4D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6954-D36C-9249-92F1-5F7B9AAE72A9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8E3CB3-F55D-DE46-13CB-B5D5BD37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004D57-26B9-AF9E-7953-3595CE4C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36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ED253C-ACFB-9CB1-21AD-16DDA25D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98FB-0DD3-1947-B653-23B25061DDB8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A0D3D2-96D7-A073-40BE-EA6E11DA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0B2D9-C236-3227-66D5-01757874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93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637B8-820B-5712-0A17-EC0F16F3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A57A93-ED6E-0A6B-166F-F74D5B3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2011DF-8D72-94C5-F04B-77F00A9A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D2FFA6-05C2-EC5B-F795-070AF26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DB0F-4614-CC43-82A1-FEC981F5ACB4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5C7D46-6FC9-AEB3-4569-68698B41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47E32-F750-DA87-5E86-310E4684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84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9B587-1720-29CD-B7E9-E76DE89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16D1A3-966C-8692-55F8-5CAA3CFFA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8629A8-20E2-548E-744F-734F57512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CE8513-581F-DC11-3DB0-F83C5A64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6C6E-974C-034F-93AC-F1CA6C50261A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9B4A44-2980-E81F-2994-51233E8E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4D15FB-15F8-5EB9-115C-9C8AF09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4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B58C5EF-8046-BB70-5889-169972A3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E3F548-EF3F-6A14-8E26-B92305FC6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FEAA13-5246-DFB9-7F4E-E1E37B96B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13C4-B351-384B-A3F6-2E968F9BE7D1}" type="datetime1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B0DABF-0276-20E7-DBB4-009986389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17C7D-A2EE-F3D3-04E2-990282488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1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C6ECC-C870-F2B9-B1B0-BE6F1D363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257" y="1371599"/>
            <a:ext cx="9383486" cy="2138363"/>
          </a:xfrm>
        </p:spPr>
        <p:txBody>
          <a:bodyPr>
            <a:normAutofit/>
          </a:bodyPr>
          <a:lstStyle/>
          <a:p>
            <a:r>
              <a:rPr kumimoji="1" lang="ja-JP" altLang="en-US" sz="3600" b="1"/>
              <a:t>四元数リザバーコンピューティングに基づく</a:t>
            </a:r>
            <a:br>
              <a:rPr kumimoji="1" lang="en-US" altLang="ja-JP" sz="3600" b="1" dirty="0"/>
            </a:br>
            <a:r>
              <a:rPr kumimoji="1" lang="ja-JP" altLang="en-US" sz="3600" b="1"/>
              <a:t>偏波リモートセンシングによる</a:t>
            </a:r>
            <a:br>
              <a:rPr kumimoji="1" lang="en-US" altLang="ja-JP" sz="3600" b="1" dirty="0"/>
            </a:br>
            <a:r>
              <a:rPr kumimoji="1" lang="ja-JP" altLang="en-US" sz="3600" b="1"/>
              <a:t>ヒトの動作の分類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251992-227B-3F99-33B0-81D0B84DC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214"/>
            <a:ext cx="9144000" cy="1061457"/>
          </a:xfrm>
        </p:spPr>
        <p:txBody>
          <a:bodyPr/>
          <a:lstStyle/>
          <a:p>
            <a:r>
              <a:rPr kumimoji="1" lang="ja-JP" altLang="en-US" dirty="0"/>
              <a:t>電気電子工学科</a:t>
            </a:r>
            <a:endParaRPr lang="en-US" altLang="ja-JP" dirty="0"/>
          </a:p>
          <a:p>
            <a:r>
              <a:rPr kumimoji="1" lang="en-US" altLang="ja-JP" dirty="0"/>
              <a:t>B4</a:t>
            </a:r>
            <a:r>
              <a:rPr lang="ja-JP" altLang="en-US" dirty="0"/>
              <a:t> </a:t>
            </a:r>
            <a:r>
              <a:rPr kumimoji="1" lang="ja-JP" altLang="en-US" dirty="0"/>
              <a:t>上野俊樹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BE2AD7-1D79-5EA0-2B0C-5B64B7CD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68174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43" y="170307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10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4863468" y="583579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6353055" y="583215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50c</a:t>
            </a:r>
            <a:r>
              <a:rPr kumimoji="1" lang="en-US" altLang="ja-JP" dirty="0"/>
              <a:t>m</a:t>
            </a:r>
            <a:endParaRPr kumimoji="1" lang="ja-JP" altLang="en-US" dirty="0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10FF389-5F07-F769-4819-D203808BD032}"/>
              </a:ext>
            </a:extLst>
          </p:cNvPr>
          <p:cNvSpPr/>
          <p:nvPr/>
        </p:nvSpPr>
        <p:spPr>
          <a:xfrm>
            <a:off x="10793691" y="3289955"/>
            <a:ext cx="560109" cy="5938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C99608-57A2-4BD3-8AD0-F176450982E7}"/>
              </a:ext>
            </a:extLst>
          </p:cNvPr>
          <p:cNvCxnSpPr>
            <a:stCxn id="2" idx="4"/>
          </p:cNvCxnSpPr>
          <p:nvPr/>
        </p:nvCxnSpPr>
        <p:spPr>
          <a:xfrm>
            <a:off x="11073746" y="3883843"/>
            <a:ext cx="2749" cy="4242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F780470-49E8-C252-16FC-04EDA9A0BC85}"/>
              </a:ext>
            </a:extLst>
          </p:cNvPr>
          <p:cNvCxnSpPr/>
          <p:nvPr/>
        </p:nvCxnSpPr>
        <p:spPr>
          <a:xfrm>
            <a:off x="10680569" y="4100660"/>
            <a:ext cx="77299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5B4A4C-FB8E-AE14-28EA-D41D85780388}"/>
              </a:ext>
            </a:extLst>
          </p:cNvPr>
          <p:cNvCxnSpPr/>
          <p:nvPr/>
        </p:nvCxnSpPr>
        <p:spPr>
          <a:xfrm flipH="1">
            <a:off x="10793691" y="4308049"/>
            <a:ext cx="280055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C032207-BD61-CFAC-7B6D-38C73E765DDF}"/>
              </a:ext>
            </a:extLst>
          </p:cNvPr>
          <p:cNvCxnSpPr/>
          <p:nvPr/>
        </p:nvCxnSpPr>
        <p:spPr>
          <a:xfrm>
            <a:off x="11073746" y="4308049"/>
            <a:ext cx="280054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E5912B1-08CC-BF0C-09E7-FFD5BDB2FFA0}"/>
              </a:ext>
            </a:extLst>
          </p:cNvPr>
          <p:cNvCxnSpPr>
            <a:cxnSpLocks/>
          </p:cNvCxnSpPr>
          <p:nvPr/>
        </p:nvCxnSpPr>
        <p:spPr>
          <a:xfrm>
            <a:off x="8137609" y="4875835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3F8001-0C23-EEB1-1FA8-2C2DFBD12D50}"/>
              </a:ext>
            </a:extLst>
          </p:cNvPr>
          <p:cNvSpPr txBox="1"/>
          <p:nvPr/>
        </p:nvSpPr>
        <p:spPr>
          <a:xfrm>
            <a:off x="9518645" y="493844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603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40" y="182562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11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6268065" y="595834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7757652" y="595470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50c</a:t>
            </a:r>
            <a:r>
              <a:rPr kumimoji="1" lang="en-US" altLang="ja-JP" dirty="0"/>
              <a:t>m</a:t>
            </a:r>
            <a:endParaRPr kumimoji="1" lang="ja-JP" altLang="en-US" dirty="0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AD29C1F-D7DE-4837-4C89-1BD3C9BD7EFE}"/>
              </a:ext>
            </a:extLst>
          </p:cNvPr>
          <p:cNvSpPr/>
          <p:nvPr/>
        </p:nvSpPr>
        <p:spPr>
          <a:xfrm>
            <a:off x="9542206" y="1052350"/>
            <a:ext cx="560109" cy="5938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BB25EE8-2723-2E77-1A18-55E839FEE251}"/>
              </a:ext>
            </a:extLst>
          </p:cNvPr>
          <p:cNvCxnSpPr>
            <a:stCxn id="2" idx="4"/>
          </p:cNvCxnSpPr>
          <p:nvPr/>
        </p:nvCxnSpPr>
        <p:spPr>
          <a:xfrm>
            <a:off x="9822261" y="1646238"/>
            <a:ext cx="2749" cy="4242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71FD5E2-2AA6-3863-29E4-2A480FD92CFB}"/>
              </a:ext>
            </a:extLst>
          </p:cNvPr>
          <p:cNvCxnSpPr/>
          <p:nvPr/>
        </p:nvCxnSpPr>
        <p:spPr>
          <a:xfrm>
            <a:off x="9429084" y="1863055"/>
            <a:ext cx="77299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F8183D4-CCB1-9043-A264-26BB558DCE62}"/>
              </a:ext>
            </a:extLst>
          </p:cNvPr>
          <p:cNvCxnSpPr/>
          <p:nvPr/>
        </p:nvCxnSpPr>
        <p:spPr>
          <a:xfrm flipH="1">
            <a:off x="9542206" y="2070444"/>
            <a:ext cx="280055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C2FBF3E-F9BA-C820-7B0A-739123403CAE}"/>
              </a:ext>
            </a:extLst>
          </p:cNvPr>
          <p:cNvCxnSpPr/>
          <p:nvPr/>
        </p:nvCxnSpPr>
        <p:spPr>
          <a:xfrm>
            <a:off x="9822261" y="2070444"/>
            <a:ext cx="280054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1DE849-A4F9-7C5B-2711-9E0A4D64DAC8}"/>
              </a:ext>
            </a:extLst>
          </p:cNvPr>
          <p:cNvSpPr/>
          <p:nvPr/>
        </p:nvSpPr>
        <p:spPr>
          <a:xfrm>
            <a:off x="9579914" y="5382869"/>
            <a:ext cx="560109" cy="5938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EE13B6A-D571-76D5-E7EE-C2A7152AE362}"/>
              </a:ext>
            </a:extLst>
          </p:cNvPr>
          <p:cNvCxnSpPr>
            <a:stCxn id="11" idx="4"/>
          </p:cNvCxnSpPr>
          <p:nvPr/>
        </p:nvCxnSpPr>
        <p:spPr>
          <a:xfrm>
            <a:off x="9859969" y="5976757"/>
            <a:ext cx="2749" cy="4242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F574F6A-3DB2-B475-09C5-78D454E9C619}"/>
              </a:ext>
            </a:extLst>
          </p:cNvPr>
          <p:cNvCxnSpPr/>
          <p:nvPr/>
        </p:nvCxnSpPr>
        <p:spPr>
          <a:xfrm>
            <a:off x="9466792" y="6193574"/>
            <a:ext cx="77299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F1C4FC1-2E56-58C4-1074-A5C38F4DF33D}"/>
              </a:ext>
            </a:extLst>
          </p:cNvPr>
          <p:cNvCxnSpPr/>
          <p:nvPr/>
        </p:nvCxnSpPr>
        <p:spPr>
          <a:xfrm flipH="1">
            <a:off x="9579914" y="6400963"/>
            <a:ext cx="280055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09CCF0C-126E-D190-826F-ABCB700B9551}"/>
              </a:ext>
            </a:extLst>
          </p:cNvPr>
          <p:cNvCxnSpPr/>
          <p:nvPr/>
        </p:nvCxnSpPr>
        <p:spPr>
          <a:xfrm>
            <a:off x="9859969" y="6400963"/>
            <a:ext cx="280054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B1FDE14-9493-BA88-FB69-2875677CC182}"/>
              </a:ext>
            </a:extLst>
          </p:cNvPr>
          <p:cNvCxnSpPr/>
          <p:nvPr/>
        </p:nvCxnSpPr>
        <p:spPr>
          <a:xfrm>
            <a:off x="10614581" y="1187777"/>
            <a:ext cx="0" cy="51362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0D0A38-3C73-7BCE-0475-D7FD8573CFA1}"/>
              </a:ext>
            </a:extLst>
          </p:cNvPr>
          <p:cNvSpPr txBox="1"/>
          <p:nvPr/>
        </p:nvSpPr>
        <p:spPr>
          <a:xfrm>
            <a:off x="10747577" y="357124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338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397B2C-329B-04CE-8062-8980A344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9" y="2869966"/>
            <a:ext cx="1737173" cy="1325563"/>
          </a:xfrm>
        </p:spPr>
        <p:txBody>
          <a:bodyPr>
            <a:normAutofit/>
          </a:bodyPr>
          <a:lstStyle/>
          <a:p>
            <a:r>
              <a:rPr lang="ja-JP" altLang="en-US" sz="1400"/>
              <a:t>立っている状態の受信偏波の</a:t>
            </a:r>
            <a:r>
              <a:rPr lang="en-US" altLang="ja-JP" sz="1400" dirty="0"/>
              <a:t>IQ</a:t>
            </a:r>
            <a:r>
              <a:rPr lang="ja-JP" altLang="en-US" sz="1400"/>
              <a:t>信号の時間変化</a:t>
            </a:r>
            <a:endParaRPr kumimoji="1" lang="ja-JP" altLang="en-US" sz="14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C9BA34-F127-C772-2C91-F70FB70E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10" name="図 9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2651D1E3-E160-58C8-4A56-2E41F458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73" y="545104"/>
            <a:ext cx="4545801" cy="3409351"/>
          </a:xfrm>
          <a:prstGeom prst="rect">
            <a:avLst/>
          </a:prstGeom>
        </p:spPr>
      </p:pic>
      <p:pic>
        <p:nvPicPr>
          <p:cNvPr id="12" name="図 11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4CDF316E-7B16-9BC5-C505-B5B298F0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17" y="266078"/>
            <a:ext cx="4545801" cy="3409351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A86B3DF-9AEE-7D59-1D6A-330E8613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18" y="3293026"/>
            <a:ext cx="4545801" cy="3409351"/>
          </a:xfrm>
          <a:prstGeom prst="rect">
            <a:avLst/>
          </a:prstGeom>
        </p:spPr>
      </p:pic>
      <p:pic>
        <p:nvPicPr>
          <p:cNvPr id="6" name="コンテンツ プレースホルダー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284295A4-D537-CDEE-2B98-0ABBA9000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19044" y="3675429"/>
            <a:ext cx="3393257" cy="2544943"/>
          </a:xfr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8B7BDD1C-9AE0-4370-E26C-4C2EAF4746AB}"/>
              </a:ext>
            </a:extLst>
          </p:cNvPr>
          <p:cNvSpPr txBox="1">
            <a:spLocks/>
          </p:cNvSpPr>
          <p:nvPr/>
        </p:nvSpPr>
        <p:spPr>
          <a:xfrm>
            <a:off x="407908" y="34722"/>
            <a:ext cx="1533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74620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カレンダー&#10;&#10;自動的に生成された説明">
            <a:extLst>
              <a:ext uri="{FF2B5EF4-FFF2-40B4-BE49-F238E27FC236}">
                <a16:creationId xmlns:a16="http://schemas.microsoft.com/office/drawing/2014/main" id="{1D801F1F-1EDA-6B52-BE8F-42CA8D222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259" y="-226900"/>
            <a:ext cx="4329740" cy="757704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4A31BE-FD6C-62B5-D32D-3DC529EA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658E548-6FBC-7000-661C-193961F315EA}"/>
              </a:ext>
            </a:extLst>
          </p:cNvPr>
          <p:cNvSpPr txBox="1">
            <a:spLocks/>
          </p:cNvSpPr>
          <p:nvPr/>
        </p:nvSpPr>
        <p:spPr>
          <a:xfrm>
            <a:off x="6767454" y="2966219"/>
            <a:ext cx="17371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/>
              <a:t>立っている状態の受信偏波のポアンカレベクトル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A120865-AC22-2357-D3F8-1C719C541BA1}"/>
              </a:ext>
            </a:extLst>
          </p:cNvPr>
          <p:cNvSpPr txBox="1">
            <a:spLocks/>
          </p:cNvSpPr>
          <p:nvPr/>
        </p:nvSpPr>
        <p:spPr>
          <a:xfrm>
            <a:off x="407908" y="34722"/>
            <a:ext cx="1533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8124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72B945-CA89-A31A-708E-D1B9655A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A6FC5-DB15-A2BE-02E7-B64FC784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21" y="1825625"/>
            <a:ext cx="7146956" cy="890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ヒトの動作の分類には、畳み込みニューラルネットワーク</a:t>
            </a:r>
            <a:r>
              <a:rPr kumimoji="1" lang="en-US" altLang="ja-JP" sz="1800" dirty="0"/>
              <a:t>(CNN)</a:t>
            </a:r>
            <a:r>
              <a:rPr kumimoji="1" lang="ja-JP" altLang="en-US" sz="1800"/>
              <a:t>や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自己組織化マップなどが用いられてきた。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5B212A-23D9-AF5E-08F2-25ACBF04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7BB3BEF7-1721-700C-0DF5-1F02DC80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56402"/>
              </p:ext>
            </p:extLst>
          </p:nvPr>
        </p:nvGraphicFramePr>
        <p:xfrm>
          <a:off x="2381564" y="3218423"/>
          <a:ext cx="7428871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7917">
                  <a:extLst>
                    <a:ext uri="{9D8B030D-6E8A-4147-A177-3AD203B41FA5}">
                      <a16:colId xmlns:a16="http://schemas.microsoft.com/office/drawing/2014/main" val="3529380232"/>
                    </a:ext>
                  </a:extLst>
                </a:gridCol>
                <a:gridCol w="6480954">
                  <a:extLst>
                    <a:ext uri="{9D8B030D-6E8A-4147-A177-3AD203B41FA5}">
                      <a16:colId xmlns:a16="http://schemas.microsoft.com/office/drawing/2014/main" val="319004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CNN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測定回数や学習コストの増加が見られる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静的な信号の処理を行うため、時系列信号の処理に向かない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81419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0B7BC9-CE30-BFF7-7FEB-952DFCA0300C}"/>
              </a:ext>
            </a:extLst>
          </p:cNvPr>
          <p:cNvSpPr txBox="1"/>
          <p:nvPr/>
        </p:nvSpPr>
        <p:spPr>
          <a:xfrm>
            <a:off x="1502434" y="4462486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→</a:t>
            </a:r>
            <a:r>
              <a:rPr kumimoji="1" lang="ja-JP" altLang="en-US"/>
              <a:t>時系列情報の処理に適しており、かつ学習コストの低いリザバーコンピューティング</a:t>
            </a:r>
            <a:endParaRPr kumimoji="1" lang="en-US" altLang="ja-JP" dirty="0"/>
          </a:p>
          <a:p>
            <a:r>
              <a:rPr lang="ja-JP" altLang="en-US"/>
              <a:t>による分類が有効であるだろう。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A949A9-5498-70D8-0449-AE6BD17B611A}"/>
              </a:ext>
            </a:extLst>
          </p:cNvPr>
          <p:cNvSpPr txBox="1"/>
          <p:nvPr/>
        </p:nvSpPr>
        <p:spPr>
          <a:xfrm>
            <a:off x="1643498" y="5487838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偏波と相性の良い四元数を用いた四元数リザバーコンピューティングを提案</a:t>
            </a:r>
          </a:p>
        </p:txBody>
      </p:sp>
    </p:spTree>
    <p:extLst>
      <p:ext uri="{BB962C8B-B14F-4D97-AF65-F5344CB8AC3E}">
        <p14:creationId xmlns:p14="http://schemas.microsoft.com/office/powerpoint/2010/main" val="212145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1E421-41E2-BC75-BEF7-FD0E5647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ポアンカレ球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4F3A2CC-C05E-F229-2F42-2794ECE70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0800" y="1690688"/>
            <a:ext cx="5420734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6D71D3-40A6-6C65-555A-48FB710A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9A0D6C-E1C3-5391-FD83-868A1A03F832}"/>
              </a:ext>
            </a:extLst>
          </p:cNvPr>
          <p:cNvSpPr txBox="1"/>
          <p:nvPr/>
        </p:nvSpPr>
        <p:spPr>
          <a:xfrm>
            <a:off x="622799" y="1609670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/>
              <a:t>ストークスベクトル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/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𝑅𝑒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blipFill>
                <a:blip r:embed="rId4"/>
                <a:stretch>
                  <a:fillRect l="-395" b="-28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/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受信偏波の水平成分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受信偏波の垂直成分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/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1FDF0E-6BA5-9357-CD7C-DD2EB67768FC}"/>
              </a:ext>
            </a:extLst>
          </p:cNvPr>
          <p:cNvSpPr txBox="1"/>
          <p:nvPr/>
        </p:nvSpPr>
        <p:spPr>
          <a:xfrm>
            <a:off x="530466" y="50471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ポアンカレベクトル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/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F39550-FFAE-443A-BBF9-83657E20A396}"/>
              </a:ext>
            </a:extLst>
          </p:cNvPr>
          <p:cNvSpPr txBox="1"/>
          <p:nvPr/>
        </p:nvSpPr>
        <p:spPr>
          <a:xfrm>
            <a:off x="8166337" y="60145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ポアンカレ球</a:t>
            </a:r>
          </a:p>
        </p:txBody>
      </p:sp>
    </p:spTree>
    <p:extLst>
      <p:ext uri="{BB962C8B-B14F-4D97-AF65-F5344CB8AC3E}">
        <p14:creationId xmlns:p14="http://schemas.microsoft.com/office/powerpoint/2010/main" val="143028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F44AB3-68D7-7EA4-518E-7BC53724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四元数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51714-B1FF-BB50-2010-79D168A4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860612" cy="48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四元数</a:t>
            </a: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B79FF-4FDA-963E-58AB-EF54D045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/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blipFill>
                <a:blip r:embed="rId3"/>
                <a:stretch>
                  <a:fillRect l="-1775" r="-177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/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実部に</a:t>
                </a:r>
                <a:r>
                  <a:rPr kumimoji="1" lang="en-US" altLang="ja-JP" dirty="0"/>
                  <a:t>0</a:t>
                </a:r>
                <a:r>
                  <a:rPr kumimoji="1" lang="ja-JP" altLang="en-US"/>
                  <a:t>、虚部に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ja-JP" altLang="en-US"/>
                  <a:t>の要素として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blipFill>
                <a:blip r:embed="rId4"/>
                <a:stretch>
                  <a:fillRect l="-1832" t="-6667" r="-366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/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blipFill>
                <a:blip r:embed="rId5"/>
                <a:stretch>
                  <a:fillRect l="-3540" b="-80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BE0D63-B20A-95E1-1E4A-78B65AE6A5F6}"/>
              </a:ext>
            </a:extLst>
          </p:cNvPr>
          <p:cNvSpPr txBox="1"/>
          <p:nvPr/>
        </p:nvSpPr>
        <p:spPr>
          <a:xfrm>
            <a:off x="838200" y="4982646"/>
            <a:ext cx="571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四元数は 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次元空間における回転と相性が良いため，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ポアンカレベクトルを四元数に拡張する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1BE23FC-1ABA-65E9-4511-2CA6D9076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371" y="2301338"/>
            <a:ext cx="4406049" cy="48956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5731AC0-507F-4243-CCDA-898EEFA6A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371" y="1626680"/>
            <a:ext cx="2694146" cy="484341"/>
          </a:xfrm>
          <a:prstGeom prst="rect">
            <a:avLst/>
          </a:prstGeom>
        </p:spPr>
      </p:pic>
      <p:pic>
        <p:nvPicPr>
          <p:cNvPr id="16" name="図 15" descr="テキスト, 手紙&#10;&#10;自動的に生成された説明">
            <a:extLst>
              <a:ext uri="{FF2B5EF4-FFF2-40B4-BE49-F238E27FC236}">
                <a16:creationId xmlns:a16="http://schemas.microsoft.com/office/drawing/2014/main" id="{A3007780-0F0D-AE34-3A6F-1849E635D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371" y="3044699"/>
            <a:ext cx="3961665" cy="29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ED910EF-1570-CD72-B4DA-AD767E0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" y="1243012"/>
            <a:ext cx="7772400" cy="43719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5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/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blipFill>
                <a:blip r:embed="rId4"/>
                <a:stretch>
                  <a:fillRect l="-617"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/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教師データを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ja-JP" altLang="en-US"/>
                  <a:t>とすると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blipFill>
                <a:blip r:embed="rId5"/>
                <a:stretch>
                  <a:fillRect l="-917" b="-122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/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blipFill>
                <a:blip r:embed="rId6"/>
                <a:stretch>
                  <a:fillRect l="-2577" b="-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/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のみを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更新・学習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するので、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高速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な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学習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期待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できる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B7CDF-9F01-7C86-06C5-1E07E3B0C4E6}"/>
              </a:ext>
            </a:extLst>
          </p:cNvPr>
          <p:cNvSpPr txBox="1"/>
          <p:nvPr/>
        </p:nvSpPr>
        <p:spPr>
          <a:xfrm>
            <a:off x="4767943" y="4865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更新する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90ABB7-8CB6-8903-1551-1983CBB3A5A8}"/>
              </a:ext>
            </a:extLst>
          </p:cNvPr>
          <p:cNvSpPr txBox="1"/>
          <p:nvPr/>
        </p:nvSpPr>
        <p:spPr>
          <a:xfrm>
            <a:off x="1874849" y="48659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11986C-B82C-892E-DDAF-67A8FA3C3AB1}"/>
              </a:ext>
            </a:extLst>
          </p:cNvPr>
          <p:cNvSpPr txBox="1"/>
          <p:nvPr/>
        </p:nvSpPr>
        <p:spPr>
          <a:xfrm>
            <a:off x="3429115" y="16775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/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の擬逆行列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:r>
                  <a:rPr lang="ja-JP" altLang="en-US"/>
                  <a:t>活性化関数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blipFill>
                <a:blip r:embed="rId8"/>
                <a:stretch>
                  <a:fillRect l="-806" t="-5660"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24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49044-500A-D6E4-D0F5-28B2AD19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システムの構成と散乱行列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627CEB-4201-BCBD-4A9B-6867CAEA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375228-5C24-33FB-121B-E860E3C2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661"/>
            <a:ext cx="3438255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43255E-354D-C767-A855-77B417DF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57" y="1561614"/>
            <a:ext cx="3224668" cy="149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/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散乱行列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blipFill>
                <a:blip r:embed="rId5"/>
                <a:stretch>
                  <a:fillRect l="-2970" t="-8696" r="-495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/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送信信号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blipFill>
                <a:blip r:embed="rId6"/>
                <a:stretch>
                  <a:fillRect l="-5941" t="-27273" r="-10891" b="-5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/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受信信号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blipFill>
                <a:blip r:embed="rId7"/>
                <a:stretch>
                  <a:fillRect l="-5825" t="-26087" r="-9709" b="-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>
            <a:extLst>
              <a:ext uri="{FF2B5EF4-FFF2-40B4-BE49-F238E27FC236}">
                <a16:creationId xmlns:a16="http://schemas.microsoft.com/office/drawing/2014/main" id="{16926B93-6B1A-7D58-8F5B-450F0049D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4248423"/>
            <a:ext cx="7772400" cy="1990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/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dirty="0"/>
                  <a:t>を求めること</a:t>
                </a:r>
                <a:r>
                  <a:rPr lang="ja-JP" altLang="en-US"/>
                  <a:t>により水平偏波、垂直偏波が送信信号でない場合でも、受信信号を計算により求められる。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blipFill>
                <a:blip r:embed="rId9"/>
                <a:stretch>
                  <a:fillRect l="-832" t="-3846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96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1A3237BB-5978-57F5-C565-63545011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4" y="197558"/>
            <a:ext cx="8119538" cy="4567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四元数リザバーコンピューティング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7</a:t>
            </a:fld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A605F48-4B88-2A02-E58E-29F475C4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382" y="1514835"/>
            <a:ext cx="2435202" cy="23388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EA3F19-E94D-26C6-BF6D-5C5A52128E46}"/>
              </a:ext>
            </a:extLst>
          </p:cNvPr>
          <p:cNvSpPr txBox="1"/>
          <p:nvPr/>
        </p:nvSpPr>
        <p:spPr>
          <a:xfrm>
            <a:off x="4765414" y="389257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 各要素は四元数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/>
              <p:nvPr/>
            </p:nvSpPr>
            <p:spPr>
              <a:xfrm>
                <a:off x="290023" y="3853680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3" y="3853680"/>
                <a:ext cx="4101892" cy="994631"/>
              </a:xfrm>
              <a:prstGeom prst="rect">
                <a:avLst/>
              </a:prstGeom>
              <a:blipFill>
                <a:blip r:embed="rId5"/>
                <a:stretch>
                  <a:fillRect l="-929" b="-50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F89F99-625B-D3EC-A33B-820DE9F881F7}"/>
              </a:ext>
            </a:extLst>
          </p:cNvPr>
          <p:cNvSpPr txBox="1"/>
          <p:nvPr/>
        </p:nvSpPr>
        <p:spPr>
          <a:xfrm>
            <a:off x="290023" y="5332356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四元数を要素にもつ行列は逆行列が求められない。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en-US" altLang="ja-JP" dirty="0">
                <a:latin typeface="HaranoAjiMincho-Regular-Identity-H"/>
              </a:rPr>
              <a:t>→</a:t>
            </a:r>
            <a:r>
              <a:rPr lang="ja-JP" altLang="en-US" sz="1800">
                <a:effectLst/>
                <a:latin typeface="HaranoAjiMincho-Regular-Identity-H"/>
              </a:rPr>
              <a:t>異なる更新の方法が必要で、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　主に勾配法が用いられている </a:t>
            </a:r>
            <a:endParaRPr lang="ja-JP" altLang="en-US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601CC37-2DFD-CDA5-CD19-0274EE5D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382" y="3853680"/>
            <a:ext cx="2638818" cy="8215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3FB01EB-DE3D-B0E7-7FF1-6D7EFF815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685" y="4845183"/>
            <a:ext cx="3194844" cy="365125"/>
          </a:xfrm>
          <a:prstGeom prst="rect">
            <a:avLst/>
          </a:prstGeom>
        </p:spPr>
      </p:pic>
      <p:pic>
        <p:nvPicPr>
          <p:cNvPr id="9" name="図 8" descr="テキスト&#10;&#10;低い精度で自動的に生成された説明">
            <a:extLst>
              <a:ext uri="{FF2B5EF4-FFF2-40B4-BE49-F238E27FC236}">
                <a16:creationId xmlns:a16="http://schemas.microsoft.com/office/drawing/2014/main" id="{56B40BF5-B0E0-5534-CDEF-D1AFFFD5E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4" y="5269442"/>
            <a:ext cx="5939306" cy="12694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AD5185-9568-8B9D-1F94-C5633C74FD04}"/>
              </a:ext>
            </a:extLst>
          </p:cNvPr>
          <p:cNvSpPr txBox="1"/>
          <p:nvPr/>
        </p:nvSpPr>
        <p:spPr>
          <a:xfrm>
            <a:off x="6556217" y="5036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勾配法</a:t>
            </a:r>
          </a:p>
        </p:txBody>
      </p:sp>
    </p:spTree>
    <p:extLst>
      <p:ext uri="{BB962C8B-B14F-4D97-AF65-F5344CB8AC3E}">
        <p14:creationId xmlns:p14="http://schemas.microsoft.com/office/powerpoint/2010/main" val="110188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B45E-0675-49D2-A17D-6140B752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0"/>
            <a:ext cx="10515600" cy="1325563"/>
          </a:xfrm>
        </p:spPr>
        <p:txBody>
          <a:bodyPr/>
          <a:lstStyle/>
          <a:p>
            <a:r>
              <a:rPr kumimoji="1" lang="ja-JP" altLang="en-US"/>
              <a:t>実験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C818E7-3491-9675-0FB2-A656DE83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8</a:t>
            </a:fld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020840-67BE-59D3-FC01-37B95932A28B}"/>
              </a:ext>
            </a:extLst>
          </p:cNvPr>
          <p:cNvSpPr txBox="1"/>
          <p:nvPr/>
        </p:nvSpPr>
        <p:spPr>
          <a:xfrm>
            <a:off x="1023042" y="5033727"/>
            <a:ext cx="658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Tx: Tx1</a:t>
            </a:r>
            <a:r>
              <a:rPr kumimoji="1" lang="ja-JP" altLang="en-US" dirty="0"/>
              <a:t>と</a:t>
            </a:r>
            <a:r>
              <a:rPr kumimoji="1" lang="en-US" altLang="ja-JP" dirty="0"/>
              <a:t>Tx2</a:t>
            </a:r>
            <a:r>
              <a:rPr kumimoji="1" lang="ja-JP" altLang="en-US" dirty="0"/>
              <a:t>を交互に送信する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切り替えは</a:t>
            </a:r>
            <a:r>
              <a:rPr lang="ja-JP" altLang="en-US" dirty="0"/>
              <a:t>raspberrypiで制御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BE2016-91D9-39EB-EB56-2EE245B939B1}"/>
              </a:ext>
            </a:extLst>
          </p:cNvPr>
          <p:cNvSpPr txBox="1"/>
          <p:nvPr/>
        </p:nvSpPr>
        <p:spPr>
          <a:xfrm>
            <a:off x="1023042" y="564542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Rx: Rx1</a:t>
            </a:r>
            <a:r>
              <a:rPr kumimoji="1" lang="ja-JP" altLang="en-US"/>
              <a:t>と</a:t>
            </a:r>
            <a:r>
              <a:rPr kumimoji="1" lang="en-US" altLang="ja-JP" dirty="0"/>
              <a:t>Rx2</a:t>
            </a:r>
            <a:r>
              <a:rPr kumimoji="1" lang="ja-JP" altLang="en-US"/>
              <a:t>で同時に受信する</a:t>
            </a:r>
          </a:p>
        </p:txBody>
      </p:sp>
      <p:pic>
        <p:nvPicPr>
          <p:cNvPr id="6" name="図 5" descr="屋内, テーブル, コンピュータ, 机 が含まれている画像&#10;&#10;自動的に生成された説明">
            <a:extLst>
              <a:ext uri="{FF2B5EF4-FFF2-40B4-BE49-F238E27FC236}">
                <a16:creationId xmlns:a16="http://schemas.microsoft.com/office/drawing/2014/main" id="{BD66FB36-C22F-1DA0-06D0-BB5D3668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99" y="289710"/>
            <a:ext cx="4669627" cy="3502221"/>
          </a:xfrm>
          <a:prstGeom prst="rect">
            <a:avLst/>
          </a:prstGeom>
        </p:spPr>
      </p:pic>
      <p:pic>
        <p:nvPicPr>
          <p:cNvPr id="11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9DC24249-5C2D-4935-0F96-7E7B976E5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943" y="1580293"/>
            <a:ext cx="5567693" cy="2738210"/>
          </a:xfrm>
        </p:spPr>
      </p:pic>
    </p:spTree>
    <p:extLst>
      <p:ext uri="{BB962C8B-B14F-4D97-AF65-F5344CB8AC3E}">
        <p14:creationId xmlns:p14="http://schemas.microsoft.com/office/powerpoint/2010/main" val="73558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40" y="182562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9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6268065" y="595834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7757652" y="5954705"/>
            <a:ext cx="7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50c</a:t>
            </a:r>
            <a:r>
              <a:rPr kumimoji="1" lang="en-US" altLang="ja-JP" dirty="0"/>
              <a:t>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38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10068</TotalTime>
  <Words>639</Words>
  <Application>Microsoft Macintosh PowerPoint</Application>
  <PresentationFormat>ワイド画面</PresentationFormat>
  <Paragraphs>97</Paragraphs>
  <Slides>13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4" baseType="lpstr">
      <vt:lpstr>CMBX10</vt:lpstr>
      <vt:lpstr>CMMI10</vt:lpstr>
      <vt:lpstr>CMMIB10</vt:lpstr>
      <vt:lpstr>CMR10</vt:lpstr>
      <vt:lpstr>CMR7</vt:lpstr>
      <vt:lpstr>HaranoAjiMincho-Regular-Identity-H</vt:lpstr>
      <vt:lpstr>游ゴシック</vt:lpstr>
      <vt:lpstr>游ゴシック Light</vt:lpstr>
      <vt:lpstr>Arial</vt:lpstr>
      <vt:lpstr>Cambria Math</vt:lpstr>
      <vt:lpstr>Office テーマ</vt:lpstr>
      <vt:lpstr>四元数リザバーコンピューティングに基づく 偏波リモートセンシングによる ヒトの動作の分類</vt:lpstr>
      <vt:lpstr>背景</vt:lpstr>
      <vt:lpstr>ポアンカレ球</vt:lpstr>
      <vt:lpstr>四元数</vt:lpstr>
      <vt:lpstr>リザバーコンピューティング</vt:lpstr>
      <vt:lpstr>システムの構成と散乱行列</vt:lpstr>
      <vt:lpstr>四元数リザバーコンピューティング</vt:lpstr>
      <vt:lpstr>実験</vt:lpstr>
      <vt:lpstr>PowerPoint プレゼンテーション</vt:lpstr>
      <vt:lpstr>PowerPoint プレゼンテーション</vt:lpstr>
      <vt:lpstr>PowerPoint プレゼンテーション</vt:lpstr>
      <vt:lpstr>立っている状態の受信偏波のIQ信号の時間変化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四元数リザバーコンピューティングに基づく偏波リモートセンシングによるヒトの動作の分類</dc:title>
  <dc:creator>上野　俊樹</dc:creator>
  <cp:lastModifiedBy>上野　俊樹</cp:lastModifiedBy>
  <cp:revision>14</cp:revision>
  <dcterms:created xsi:type="dcterms:W3CDTF">2022-09-28T21:57:34Z</dcterms:created>
  <dcterms:modified xsi:type="dcterms:W3CDTF">2023-02-09T00:47:05Z</dcterms:modified>
</cp:coreProperties>
</file>